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3"/>
    <p:sldMasterId id="214748372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Google Sans Medium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GoogleSansMedium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GoogleSansMedium-italic.fntdata"/><Relationship Id="rId23" Type="http://schemas.openxmlformats.org/officeDocument/2006/relationships/slide" Target="slides/slide18.xml"/><Relationship Id="rId45" Type="http://schemas.openxmlformats.org/officeDocument/2006/relationships/font" Target="fonts/GoogleSansMedium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GoogleSans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0ebaf09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0ebaf09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65d3cc03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65d3cc03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18e063e9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18e063e9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18e063e9e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18e063e9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18e063e9e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118e063e9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ca3593a6a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0ca3593a6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ca3593a6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0ca3593a6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ca3593a6a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0ca3593a6a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ca3593a6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0ca3593a6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​​https://michal.karzynski.pl/blog/2017/03/19/developing-workflows-with-apache-airflow/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ca3593a6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0ca3593a6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ca3593a6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0ca3593a6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ca3593a6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0ca3593a6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ca3593a6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0ca3593a6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ca3593a6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0ca3593a6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08c6ea1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08c6ea1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65d3cc033_3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65d3cc033_3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b7b5de2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b7b5de2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de8c4bdd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de8c4bdd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18e063e9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18e063e9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18e063e9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118e063e9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18e063e9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118e063e9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7.png"/><Relationship Id="rId4" Type="http://schemas.openxmlformats.org/officeDocument/2006/relationships/image" Target="../media/image30.gif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30.gif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4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75" name="Google Shape;17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5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" name="Google Shape;178;p45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9" name="Google Shape;179;p45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3" name="Google Shape;18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6" name="Google Shape;1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7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8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Google Shape;195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50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3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53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4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54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14" name="Google Shape;21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5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0" name="Google Shape;22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" name="Google Shape;22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9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7" name="Google Shape;2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0" name="Google Shape;230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" name="Google Shape;23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8" name="Google Shape;238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2" name="Google Shape;242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3" name="Google Shape;24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4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4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4"/>
          <p:cNvPicPr preferRelativeResize="0"/>
          <p:nvPr/>
        </p:nvPicPr>
        <p:blipFill rotWithShape="1">
          <a:blip r:embed="rId4">
            <a:alphaModFix/>
          </a:blip>
          <a:srcRect b="0" l="20012" r="19491" t="65414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64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7" name="Google Shape;257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3" name="Google Shape;263;p6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7" name="Google Shape;267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8" name="Google Shape;26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1" name="Google Shape;271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2" name="Google Shape;27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5" name="Google Shape;275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6" name="Google Shape;27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1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1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1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1"/>
          <p:cNvPicPr preferRelativeResize="0"/>
          <p:nvPr/>
        </p:nvPicPr>
        <p:blipFill rotWithShape="1">
          <a:blip r:embed="rId3">
            <a:alphaModFix/>
          </a:blip>
          <a:srcRect b="0" l="20012" r="19491" t="65414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71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7" name="Google Shape;287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8" name="Google Shape;28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2" name="Google Shape;292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3" name="Google Shape;29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6" name="Google Shape;296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7" name="Google Shape;29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0" name="Google Shape;300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1" name="Google Shape;30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4" name="Google Shape;304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5" name="Google Shape;30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7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7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55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delabs.developers.google.com/codelabs/vertex-ai-custom-code-training?hl=en#0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drive/folders/1PXPNM3ye1gqaATxabPnK_CsluPkqBxLZ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66.png"/><Relationship Id="rId6" Type="http://schemas.openxmlformats.org/officeDocument/2006/relationships/hyperlink" Target="https://github.com/ageron/handson-ml2/blob/master/ml-project-checklist.m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Relationship Id="rId4" Type="http://schemas.openxmlformats.org/officeDocument/2006/relationships/hyperlink" Target="https://colab.research.google.com/drive/1sq38xqcp-TaWT46L6_cdEHvwZ794KKz7?usp=sharing" TargetMode="External"/><Relationship Id="rId5" Type="http://schemas.openxmlformats.org/officeDocument/2006/relationships/hyperlink" Target="https://colab.research.google.com/drive/1sq38xqcp-TaWT46L6_cdEHvwZ794KKz7?usp=sharing" TargetMode="External"/><Relationship Id="rId6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jpg"/><Relationship Id="rId4" Type="http://schemas.openxmlformats.org/officeDocument/2006/relationships/image" Target="../media/image59.png"/><Relationship Id="rId5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Relationship Id="rId4" Type="http://schemas.openxmlformats.org/officeDocument/2006/relationships/hyperlink" Target="https://www.inovex.de/de/blog/fully-managing-databricks-from-airflow-using-custom-operators/" TargetMode="External"/><Relationship Id="rId5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hyperlink" Target="https://towardsdatascience.com/10-minutes-to-building-a-machine-learning-pipeline-with-apache-airflow-53cd09268977" TargetMode="External"/><Relationship Id="rId5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hyperlink" Target="https://codelabs.developers.google.com/codelabs/cloud-kubeflow-minikf-kale-katib?hl=en#0" TargetMode="External"/><Relationship Id="rId5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hyperlink" Target="https://medium.com/@Sushil_Kumar/setting-up-mlflow-on-google-cloud-for-remote-tracking-of-machine-learning-experiments-b48e0122de04" TargetMode="External"/><Relationship Id="rId5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hyperlink" Target="https://www.vantage-ai.com/en/blog/keeping-your-ml-model-in-shape-with-kafka-airflow-and-mlflow" TargetMode="External"/><Relationship Id="rId5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Relationship Id="rId4" Type="http://schemas.openxmlformats.org/officeDocument/2006/relationships/hyperlink" Target="https://databricks.com/session_eu20/mats-stack-mlflow-airflow-tensorflow-spark-for-cross-system-orchestration-of-machine-learning-pipelines" TargetMode="External"/><Relationship Id="rId5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6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delabs.developers.google.com/codelabs/vertex-ai-custom-code-training?hl=en#0" TargetMode="External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3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edx.org/es/course/mining-massive-datasets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hyperlink" Target="https://www.edx.org/es/course/mining-massive-dataset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voila.readthedocs.io/en/stable/using.html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5" Type="http://schemas.openxmlformats.org/officeDocument/2006/relationships/hyperlink" Target="https://github.com/voila-dashboards/voila" TargetMode="External"/><Relationship Id="rId6" Type="http://schemas.openxmlformats.org/officeDocument/2006/relationships/hyperlink" Target="https://voila-gallery.org/" TargetMode="External"/><Relationship Id="rId7" Type="http://schemas.openxmlformats.org/officeDocument/2006/relationships/hyperlink" Target="https://blog.jupyter.org/and-voil%C3%A0-f6a2c08a4a93" TargetMode="External"/><Relationship Id="rId8" Type="http://schemas.openxmlformats.org/officeDocument/2006/relationships/hyperlink" Target="https://pythonforundergradengineers.com/deploy-jupyter-notebook-voila-heroku.html" TargetMode="External"/><Relationship Id="rId10" Type="http://schemas.openxmlformats.org/officeDocument/2006/relationships/image" Target="../media/image6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voila.readthedocs.io/en/stable/using.html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5" Type="http://schemas.openxmlformats.org/officeDocument/2006/relationships/hyperlink" Target="https://streamlit.io/" TargetMode="External"/><Relationship Id="rId6" Type="http://schemas.openxmlformats.org/officeDocument/2006/relationships/hyperlink" Target="https://streamlit.io/gallery" TargetMode="External"/><Relationship Id="rId7" Type="http://schemas.openxmlformats.org/officeDocument/2006/relationships/hyperlink" Target="https://docs.streamlit.io/library/get-started/create-an-app" TargetMode="External"/><Relationship Id="rId8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Vertex AI:Custom training job and prediction using managed datasets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375" y="1388375"/>
            <a:ext cx="4857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Hands-On Machine Learning with Scikit-Learn, Keras &amp; TensorFlow 2nd ed.</a:t>
            </a:r>
            <a:endParaRPr sz="2700"/>
          </a:p>
        </p:txBody>
      </p:sp>
      <p:pic>
        <p:nvPicPr>
          <p:cNvPr id="392" name="Google Shape;39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900" y="1218200"/>
            <a:ext cx="2846782" cy="37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89"/>
          <p:cNvSpPr txBox="1"/>
          <p:nvPr/>
        </p:nvSpPr>
        <p:spPr>
          <a:xfrm>
            <a:off x="4755600" y="2302800"/>
            <a:ext cx="3676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Apéndice B: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Machine Learning Project Checklist.</a:t>
            </a:r>
            <a:br>
              <a:rPr lang="en"/>
            </a:b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90"/>
          <p:cNvSpPr txBox="1"/>
          <p:nvPr/>
        </p:nvSpPr>
        <p:spPr>
          <a:xfrm>
            <a:off x="4204025" y="1493250"/>
            <a:ext cx="4197000" cy="2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Codelab Vertex AI</a:t>
            </a:r>
            <a:endParaRPr b="1" sz="4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1"/>
          <p:cNvSpPr txBox="1"/>
          <p:nvPr/>
        </p:nvSpPr>
        <p:spPr>
          <a:xfrm>
            <a:off x="4204025" y="1493250"/>
            <a:ext cx="4197000" cy="2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Crowd-coding: Voila vs Streamlit</a:t>
            </a:r>
            <a:endParaRPr b="1" sz="4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2"/>
          <p:cNvSpPr txBox="1"/>
          <p:nvPr/>
        </p:nvSpPr>
        <p:spPr>
          <a:xfrm>
            <a:off x="4204025" y="1493250"/>
            <a:ext cx="4197000" cy="2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Agregando un primer proyecto en mi portafolio.</a:t>
            </a:r>
            <a:endParaRPr b="1" sz="4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93"/>
          <p:cNvSpPr/>
          <p:nvPr/>
        </p:nvSpPr>
        <p:spPr>
          <a:xfrm>
            <a:off x="803550" y="2197500"/>
            <a:ext cx="7536900" cy="7488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93"/>
          <p:cNvSpPr txBox="1"/>
          <p:nvPr/>
        </p:nvSpPr>
        <p:spPr>
          <a:xfrm>
            <a:off x="1500000" y="2197350"/>
            <a:ext cx="6144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Exámen diagnóstico.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94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4"/>
          <p:cNvSpPr txBox="1"/>
          <p:nvPr/>
        </p:nvSpPr>
        <p:spPr>
          <a:xfrm>
            <a:off x="1500000" y="1854900"/>
            <a:ext cx="6144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Clasificador de Spam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43" name="Google Shape;44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95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95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6" name="Google Shape;44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6"/>
          <p:cNvSpPr txBox="1"/>
          <p:nvPr/>
        </p:nvSpPr>
        <p:spPr>
          <a:xfrm>
            <a:off x="4424125" y="1838850"/>
            <a:ext cx="44187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Proyectos extras: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96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97"/>
          <p:cNvSpPr/>
          <p:nvPr/>
        </p:nvSpPr>
        <p:spPr>
          <a:xfrm>
            <a:off x="803550" y="1201800"/>
            <a:ext cx="7536900" cy="24957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97"/>
          <p:cNvSpPr txBox="1"/>
          <p:nvPr/>
        </p:nvSpPr>
        <p:spPr>
          <a:xfrm>
            <a:off x="1500000" y="1348850"/>
            <a:ext cx="61440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Fully Managing Databricks from Airflow using Custom Operators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0"/>
          <p:cNvSpPr txBox="1"/>
          <p:nvPr/>
        </p:nvSpPr>
        <p:spPr>
          <a:xfrm>
            <a:off x="4234200" y="1321200"/>
            <a:ext cx="44187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320" name="Google Shape;3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8"/>
          <p:cNvSpPr/>
          <p:nvPr/>
        </p:nvSpPr>
        <p:spPr>
          <a:xfrm>
            <a:off x="803550" y="1278000"/>
            <a:ext cx="7536900" cy="29583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8"/>
          <p:cNvSpPr txBox="1"/>
          <p:nvPr/>
        </p:nvSpPr>
        <p:spPr>
          <a:xfrm>
            <a:off x="1500000" y="1348850"/>
            <a:ext cx="6144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10 Minutes to Building a Machine Learning Pipeline with Apache Airflow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5" name="Google Shape;47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9"/>
          <p:cNvSpPr/>
          <p:nvPr/>
        </p:nvSpPr>
        <p:spPr>
          <a:xfrm>
            <a:off x="803550" y="1659000"/>
            <a:ext cx="7536900" cy="24831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9"/>
          <p:cNvSpPr txBox="1"/>
          <p:nvPr/>
        </p:nvSpPr>
        <p:spPr>
          <a:xfrm>
            <a:off x="1500000" y="1690350"/>
            <a:ext cx="61440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From Notebook to Kubeflow Pipelines with HP Tuning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00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00"/>
          <p:cNvSpPr txBox="1"/>
          <p:nvPr/>
        </p:nvSpPr>
        <p:spPr>
          <a:xfrm>
            <a:off x="1500000" y="1120250"/>
            <a:ext cx="61440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Setting up MLFlow on Google Cloud for Remote Tracking of Machine Learning Experiments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5" name="Google Shape;495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01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01"/>
          <p:cNvSpPr txBox="1"/>
          <p:nvPr/>
        </p:nvSpPr>
        <p:spPr>
          <a:xfrm>
            <a:off x="1500000" y="1120250"/>
            <a:ext cx="61440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Keeping your ML model in shape with Kafka, Airflow and MLFlow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02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02"/>
          <p:cNvSpPr txBox="1"/>
          <p:nvPr/>
        </p:nvSpPr>
        <p:spPr>
          <a:xfrm>
            <a:off x="1500000" y="1617600"/>
            <a:ext cx="61440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MATS stack for ML Pipelines</a:t>
            </a:r>
            <a:r>
              <a:rPr b="1" lang="en" sz="36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600" u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5" name="Google Shape;515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03"/>
          <p:cNvSpPr txBox="1"/>
          <p:nvPr/>
        </p:nvSpPr>
        <p:spPr>
          <a:xfrm>
            <a:off x="4234200" y="1321200"/>
            <a:ext cx="44187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523" name="Google Shape;52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1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sp>
        <p:nvSpPr>
          <p:cNvPr id="335" name="Google Shape;335;p82"/>
          <p:cNvSpPr txBox="1"/>
          <p:nvPr/>
        </p:nvSpPr>
        <p:spPr>
          <a:xfrm>
            <a:off x="636450" y="1242525"/>
            <a:ext cx="7871100" cy="3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Seguimos con el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Google Codelab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Vertex AI:Custom training job and prediction using managed datasets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hasta terminarlo y tener un proyecto en producción.</a:t>
            </a:r>
            <a:endParaRPr b="1"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Posteriormente, vamos a crear nuestro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portafolio personal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usando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Streamlit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Voila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dos bibliotecas de código open source para la creación de aplicaciones web desde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Jupyter Notebook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vamos a dedicar 10 minutos para preguntas y respuestas, así como conclusiones y siguientes pasos.</a:t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3"/>
          <p:cNvSpPr txBox="1"/>
          <p:nvPr/>
        </p:nvSpPr>
        <p:spPr>
          <a:xfrm>
            <a:off x="4726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342" name="Google Shape;34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83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311000" y="3542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83"/>
          <p:cNvSpPr txBox="1"/>
          <p:nvPr/>
        </p:nvSpPr>
        <p:spPr>
          <a:xfrm>
            <a:off x="472650" y="897000"/>
            <a:ext cx="8327700" cy="3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6:45 - 7:45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Codelab: Vertex AI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7:45 - 8:00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Crowd-coding: Voila vs Streamlit.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8:15 - 9:15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Crowd-coding: Agregando nuestros primeros proyectos a portafolio.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9:15 - 9:30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/>
          </a:p>
        </p:txBody>
      </p:sp>
      <p:pic>
        <p:nvPicPr>
          <p:cNvPr id="350" name="Google Shape;3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5"/>
          <p:cNvSpPr txBox="1"/>
          <p:nvPr/>
        </p:nvSpPr>
        <p:spPr>
          <a:xfrm>
            <a:off x="377100" y="538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Mining Massive Data Sets @ StanfordOnline</a:t>
            </a:r>
            <a:endParaRPr sz="2700"/>
          </a:p>
        </p:txBody>
      </p:sp>
      <p:pic>
        <p:nvPicPr>
          <p:cNvPr id="358" name="Google Shape;35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223" y="1033375"/>
            <a:ext cx="4357551" cy="2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85"/>
          <p:cNvSpPr txBox="1"/>
          <p:nvPr/>
        </p:nvSpPr>
        <p:spPr>
          <a:xfrm>
            <a:off x="912675" y="1245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85"/>
          <p:cNvSpPr txBox="1"/>
          <p:nvPr/>
        </p:nvSpPr>
        <p:spPr>
          <a:xfrm>
            <a:off x="2218025" y="3593175"/>
            <a:ext cx="49173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Audita gratis acá: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Mining Massive Data Sets en EDx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6"/>
          <p:cNvSpPr txBox="1"/>
          <p:nvPr/>
        </p:nvSpPr>
        <p:spPr>
          <a:xfrm>
            <a:off x="377100" y="157675"/>
            <a:ext cx="8579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 u="sng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Voila for Jupyter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6"/>
          <p:cNvSpPr txBox="1"/>
          <p:nvPr/>
        </p:nvSpPr>
        <p:spPr>
          <a:xfrm>
            <a:off x="341725" y="1390450"/>
            <a:ext cx="37404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Revisa la documentación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oficial de Voilá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acá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Checa algunos ejemplos en producción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acá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Haz el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tutorial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publica tu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portafolio personal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4325" y="1561475"/>
            <a:ext cx="2076600" cy="865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  <p:pic>
        <p:nvPicPr>
          <p:cNvPr id="370" name="Google Shape;370;p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6125" y="2299376"/>
            <a:ext cx="1329825" cy="154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7"/>
          <p:cNvSpPr txBox="1"/>
          <p:nvPr/>
        </p:nvSpPr>
        <p:spPr>
          <a:xfrm>
            <a:off x="377100" y="157675"/>
            <a:ext cx="8579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Streamlit</a:t>
            </a:r>
            <a:r>
              <a:rPr b="1" lang="en" sz="3000" u="sng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for Jupyter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87"/>
          <p:cNvSpPr txBox="1"/>
          <p:nvPr/>
        </p:nvSpPr>
        <p:spPr>
          <a:xfrm>
            <a:off x="341725" y="1390450"/>
            <a:ext cx="37404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Revisa la documentación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oficial de Streamlit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acá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Checa algunos ejemplos en producción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acá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Haz el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tutorial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publica tu portafolio personal.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6125" y="2299376"/>
            <a:ext cx="1329825" cy="154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  <p:pic>
        <p:nvPicPr>
          <p:cNvPr id="379" name="Google Shape;379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2750" y="948168"/>
            <a:ext cx="2284774" cy="13365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